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46" r:id="rId4"/>
    <p:sldId id="345" r:id="rId5"/>
    <p:sldId id="443" r:id="rId6"/>
    <p:sldId id="4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11/20/2023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Meio Ambiente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20-11-2023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Existe uma crise ambiental?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Definições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Ego </a:t>
            </a:r>
            <a:r>
              <a:rPr lang="pt-PT" dirty="0" err="1">
                <a:latin typeface="Arial Narrow" panose="020B0606020202030204" pitchFamily="34" charset="0"/>
              </a:rPr>
              <a:t>vs</a:t>
            </a:r>
            <a:r>
              <a:rPr lang="pt-PT" dirty="0">
                <a:latin typeface="Arial Narrow" panose="020B0606020202030204" pitchFamily="34" charset="0"/>
              </a:rPr>
              <a:t> Eco: importante, mas apenas parcialmente explicativo (causado por alguma coisa essencial)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modo de 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possível fazer alguma coisa?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Definições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Estamos a falar de quê?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Natureza, a nossa relação com ela, as condições de reprodução da vida.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Mudanças climáticas acontecem naturalmente porque o Planeta é vivo e dinâmico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questão que nos preocupa, no entanto, é a velocidade, extensão e intensidade dessas mudanças (incapacidade de ajustamento, altos custos sociais), por um lado, e, por outro lado, que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Humana é a principal responsável por essas mudanças. Portanto: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1: Não vamos conseguir adaptar-nos (nem os Humanos, nem o resto da vida natural do Planeta)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2: Não teremos a capacidade de fazer as mudanças necessárias sem desafiarmos a natureza social, económica e política do modo de produção capitalista, e sem abandonarmos a posição egocêntrica sobre o papel do Homem na Natureza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3: Desigualdades profundas entre países, regiões e grupos sociais, no que diz respeito quer à satisfação de necessidades básicas, quer à responsabilidade pela crise, quer ainda à capacidade de ajustamento, inovação e </a:t>
            </a:r>
            <a:r>
              <a:rPr lang="pt-PT" dirty="0" err="1">
                <a:latin typeface="Arial Narrow" panose="020B0606020202030204" pitchFamily="34" charset="0"/>
              </a:rPr>
              <a:t>adopção</a:t>
            </a:r>
            <a:r>
              <a:rPr lang="pt-PT" dirty="0">
                <a:latin typeface="Arial Narrow" panose="020B0606020202030204" pitchFamily="34" charset="0"/>
              </a:rPr>
              <a:t> de alternativas e às consequências das medidas de ajustamento – sentido de justiça mas também eficácia e capacidade de articulação e coordenação. Medidas não podem ser universais e iguais para todos num mundo profundamente diferenciado.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4: Aquecimento global e as pandemias e </a:t>
            </a:r>
            <a:r>
              <a:rPr lang="pt-PT" dirty="0" err="1">
                <a:latin typeface="Arial Narrow" panose="020B0606020202030204" pitchFamily="34" charset="0"/>
              </a:rPr>
              <a:t>sindemias</a:t>
            </a:r>
            <a:r>
              <a:rPr lang="pt-PT" dirty="0">
                <a:latin typeface="Arial Narrow" panose="020B0606020202030204" pitchFamily="34" charset="0"/>
              </a:rPr>
              <a:t> (sinergia entre os estados de saúde e a organização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Uma imagem apenas parcialmente explicativa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F806258C-99E2-EB71-41B7-0A75A70FE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29" y="817563"/>
            <a:ext cx="4352705" cy="5913437"/>
          </a:xfrm>
        </p:spPr>
      </p:pic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O modo de produção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Neoliberalismo e as mudanças climáticas: </a:t>
            </a:r>
            <a:r>
              <a:rPr lang="pt-PT" i="1" u="sng" dirty="0">
                <a:latin typeface="Arial Narrow" panose="020B0606020202030204" pitchFamily="34" charset="0"/>
              </a:rPr>
              <a:t>mercados</a:t>
            </a:r>
            <a:r>
              <a:rPr lang="pt-PT" dirty="0">
                <a:latin typeface="Arial Narrow" panose="020B0606020202030204" pitchFamily="34" charset="0"/>
              </a:rPr>
              <a:t> de carbono? A </a:t>
            </a:r>
            <a:r>
              <a:rPr lang="pt-PT" i="1" u="sng" dirty="0">
                <a:latin typeface="Arial Narrow" panose="020B0606020202030204" pitchFamily="34" charset="0"/>
              </a:rPr>
              <a:t>taxa de desconto </a:t>
            </a:r>
            <a:r>
              <a:rPr lang="pt-PT" dirty="0">
                <a:latin typeface="Arial Narrow" panose="020B0606020202030204" pitchFamily="34" charset="0"/>
              </a:rPr>
              <a:t>sobre o futuro (custo de oportunidade de agir hoje)? O </a:t>
            </a:r>
            <a:r>
              <a:rPr lang="pt-PT" i="1" u="sng" dirty="0">
                <a:latin typeface="Arial Narrow" panose="020B0606020202030204" pitchFamily="34" charset="0"/>
              </a:rPr>
              <a:t>mecanismo do preço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dirty="0">
                <a:latin typeface="Arial Narrow" panose="020B0606020202030204" pitchFamily="34" charset="0"/>
              </a:rPr>
              <a:t>(incluindo a tributação, 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custos)? As janelas de oportunidade dos </a:t>
            </a:r>
            <a:r>
              <a:rPr lang="pt-PT" i="1" u="sng" dirty="0">
                <a:latin typeface="Arial Narrow" panose="020B0606020202030204" pitchFamily="34" charset="0"/>
              </a:rPr>
              <a:t>combustíveis fósseis</a:t>
            </a:r>
            <a:r>
              <a:rPr lang="pt-PT" dirty="0">
                <a:latin typeface="Arial Narrow" panose="020B0606020202030204" pitchFamily="34" charset="0"/>
              </a:rPr>
              <a:t> e suas implicações globais desiguais? As </a:t>
            </a:r>
            <a:r>
              <a:rPr lang="pt-PT" i="1" u="sng" dirty="0" err="1">
                <a:latin typeface="Arial Narrow" panose="020B0606020202030204" pitchFamily="34" charset="0"/>
              </a:rPr>
              <a:t>acções</a:t>
            </a:r>
            <a:r>
              <a:rPr lang="pt-PT" i="1" u="sng" dirty="0">
                <a:latin typeface="Arial Narrow" panose="020B0606020202030204" pitchFamily="34" charset="0"/>
              </a:rPr>
              <a:t> individuais</a:t>
            </a:r>
            <a:r>
              <a:rPr lang="pt-PT" dirty="0">
                <a:latin typeface="Arial Narrow" panose="020B0606020202030204" pitchFamily="34" charset="0"/>
              </a:rPr>
              <a:t> e individualistas residuais?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i="1" dirty="0">
                <a:latin typeface="Arial Narrow" panose="020B0606020202030204" pitchFamily="34" charset="0"/>
              </a:rPr>
              <a:t>De-</a:t>
            </a:r>
            <a:r>
              <a:rPr lang="pt-PT" i="1" dirty="0" err="1">
                <a:latin typeface="Arial Narrow" panose="020B0606020202030204" pitchFamily="34" charset="0"/>
              </a:rPr>
              <a:t>growth</a:t>
            </a:r>
            <a:r>
              <a:rPr lang="pt-PT" dirty="0">
                <a:latin typeface="Arial Narrow" panose="020B0606020202030204" pitchFamily="34" charset="0"/>
              </a:rPr>
              <a:t> (decrescimento) como opção: é possível? É necessário? Implicações em face das desigualdades globais?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Capitalismo 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⇒ lucro ⇒ valor de troca. Capacidade de destruir as duas fontes de acumulação: a força de trabalho (tensões entre produção e reprodução) e a natureza (exploração ilimitada). Capacidade de </a:t>
            </a:r>
            <a:r>
              <a:rPr lang="pt-PT" dirty="0" err="1">
                <a:latin typeface="Arial Narrow" panose="020B0606020202030204" pitchFamily="34" charset="0"/>
                <a:ea typeface="Cambria Math" panose="02040503050406030204" pitchFamily="18" charset="0"/>
              </a:rPr>
              <a:t>afectar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 o processo evolutivo é uma salvaguarda falsa. Questão central é o modo de produção.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É possível fazer alguma coisa significativa?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Política pública: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Nacional e global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Energética – inovação/substituição: articulação internacional da inovação e </a:t>
            </a:r>
            <a:r>
              <a:rPr lang="pt-PT" dirty="0" err="1">
                <a:latin typeface="Arial Narrow" panose="020B0606020202030204" pitchFamily="34" charset="0"/>
              </a:rPr>
              <a:t>adopção</a:t>
            </a:r>
            <a:r>
              <a:rPr lang="pt-PT" dirty="0">
                <a:latin typeface="Arial Narrow" panose="020B0606020202030204" pitchFamily="34" charset="0"/>
              </a:rPr>
              <a:t>, política pública e livre acesso (sem patentes), custos de substituição para economias exportadoras de combustíveis fósseis, etc.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Inovação tecnológica na indústria e na agricultura (poluição/contaminação, redução das emissões,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 das florestas e biodiversidade, uso de água); novas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, como reciclagem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Transportes: urbanos (públicos, em vez de privados?? Fonte de energia) e de longa distância (comboios?? Fonte de energia)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Mudança dos hábitos alimentares, corte em desperdícios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Infraestruturas, formação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Importância de prestar atenção à grande desigualdade entre regiões, países e grupos sociais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Mudanças no comércio internacional (por exemplo,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 do local)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Superação da base de rentabilidade do capital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Movimentos sociais</a:t>
            </a:r>
          </a:p>
        </p:txBody>
      </p:sp>
    </p:spTree>
    <p:extLst>
      <p:ext uri="{BB962C8B-B14F-4D97-AF65-F5344CB8AC3E}">
        <p14:creationId xmlns:p14="http://schemas.microsoft.com/office/powerpoint/2010/main" val="417738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24634</TotalTime>
  <Words>623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Arimo</vt:lpstr>
      <vt:lpstr>Calibri</vt:lpstr>
      <vt:lpstr>Calibri Light</vt:lpstr>
      <vt:lpstr>Office Theme</vt:lpstr>
      <vt:lpstr>Economia do Desenvolvimento  Meio Ambiente  Carlos Nuno Castel-Branco Professor Catedrático Convidado cnbranco@iseg.ulisboa.pt | carlos.castelbranco@gmail.com   20-11-2023</vt:lpstr>
      <vt:lpstr>Estrutura da aula</vt:lpstr>
      <vt:lpstr>Existe uma crise ambiental? Definições</vt:lpstr>
      <vt:lpstr>Existe uma crise ambiental? Uma imagem apenas parcialmente explicativa</vt:lpstr>
      <vt:lpstr>Existe uma crise ambiental? O modo de produção</vt:lpstr>
      <vt:lpstr>É possível fazer alguma coisa significativa?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30</cp:revision>
  <dcterms:created xsi:type="dcterms:W3CDTF">2019-10-03T07:41:33Z</dcterms:created>
  <dcterms:modified xsi:type="dcterms:W3CDTF">2023-11-20T15:47:24Z</dcterms:modified>
</cp:coreProperties>
</file>